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3" r:id="rId3"/>
    <p:sldId id="259" r:id="rId4"/>
    <p:sldId id="262" r:id="rId5"/>
    <p:sldId id="266" r:id="rId6"/>
    <p:sldId id="257" r:id="rId7"/>
    <p:sldId id="264" r:id="rId8"/>
    <p:sldId id="268" r:id="rId9"/>
    <p:sldId id="258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5A0"/>
    <a:srgbClr val="FF24BE"/>
    <a:srgbClr val="FF38C5"/>
    <a:srgbClr val="0F64C0"/>
    <a:srgbClr val="FD2EE3"/>
    <a:srgbClr val="F13EDA"/>
    <a:srgbClr val="F138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34564"/>
    <p:restoredTop sz="86377"/>
  </p:normalViewPr>
  <p:slideViewPr>
    <p:cSldViewPr snapToGrid="0" snapToObjects="1">
      <p:cViewPr varScale="1">
        <p:scale>
          <a:sx n="93" d="100"/>
          <a:sy n="93" d="100"/>
        </p:scale>
        <p:origin x="232" y="4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0" d="100"/>
          <a:sy n="90" d="100"/>
        </p:scale>
        <p:origin x="384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05A8C39-4237-A045-B77C-F2605F80C41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91841A-968F-AE49-9A5A-CA912313A32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D1D408-F6AF-B241-9A0E-16624598FAB5}" type="datetimeFigureOut">
              <a:rPr lang="en-US" smtClean="0"/>
              <a:t>8/2/18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5A64DA-24AD-4543-ABE0-7F61CEDCD39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92D63C-9C0C-B649-8D80-0E721535E4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7926C6-E59D-4A42-B8DC-C8E332FD3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48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79736-2862-E742-B2D5-D2EBA33D3CC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5E016-F83C-5047-AA32-871A218E2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037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  <a:p>
            <a:pPr marL="171450" indent="-171450">
              <a:buFontTx/>
              <a:buChar char="-"/>
            </a:pPr>
            <a:r>
              <a:rPr lang="en-US" dirty="0"/>
              <a:t>USDS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Formed in the aftermath of the </a:t>
            </a:r>
            <a:r>
              <a:rPr lang="en-US" dirty="0" err="1"/>
              <a:t>healthcare.gov</a:t>
            </a:r>
            <a:r>
              <a:rPr lang="en-US" dirty="0"/>
              <a:t> meltdown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About to have our 4</a:t>
            </a:r>
            <a:r>
              <a:rPr lang="en-US" baseline="30000" dirty="0"/>
              <a:t>th</a:t>
            </a:r>
            <a:r>
              <a:rPr lang="en-US" dirty="0"/>
              <a:t> birthday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About 170 folks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Always looking for engineers, designers, and product managers. 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USDS.gov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956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Outro</a:t>
            </a:r>
          </a:p>
          <a:p>
            <a:pPr marL="171450" indent="-171450">
              <a:buFontTx/>
              <a:buChar char="-"/>
            </a:pPr>
            <a:r>
              <a:rPr lang="en-US" dirty="0"/>
              <a:t>Thanks so much</a:t>
            </a:r>
          </a:p>
          <a:p>
            <a:pPr marL="171450" indent="-171450">
              <a:buFontTx/>
              <a:buChar char="-"/>
            </a:pPr>
            <a:r>
              <a:rPr lang="en-US" dirty="0"/>
              <a:t>Info cards. Come find me.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/>
              <a:t>Byeee</a:t>
            </a:r>
            <a:r>
              <a:rPr lang="en-US" dirty="0"/>
              <a:t>!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35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 Forms System</a:t>
            </a:r>
          </a:p>
          <a:p>
            <a:pPr marL="171450" indent="-171450">
              <a:buFontTx/>
              <a:buChar char="-"/>
            </a:pPr>
            <a:r>
              <a:rPr lang="en-US" dirty="0"/>
              <a:t>Better way to create digital forms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86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the mess…</a:t>
            </a:r>
          </a:p>
          <a:p>
            <a:pPr marL="171450" indent="-171450">
              <a:buFontTx/>
              <a:buChar char="-"/>
            </a:pPr>
            <a:r>
              <a:rPr lang="en-US" dirty="0"/>
              <a:t>23k+ paper forms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Forms are the primary way people interact with government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Typically, only when you need something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Often digital forms = fillable PDFs</a:t>
            </a:r>
          </a:p>
          <a:p>
            <a:pPr marL="171450" indent="-171450">
              <a:buFontTx/>
              <a:buChar char="-"/>
            </a:pPr>
            <a:r>
              <a:rPr lang="en-US" dirty="0"/>
              <a:t>11.4 billion people hours to manually process these forms</a:t>
            </a:r>
          </a:p>
          <a:p>
            <a:pPr marL="171450" indent="-171450">
              <a:buFontTx/>
              <a:buChar char="-"/>
            </a:pPr>
            <a:r>
              <a:rPr lang="en-US" dirty="0"/>
              <a:t>Challenges with moving to true digital forms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10-12 months for forms dev at some agencies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At the VA, 5 months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Creating forms for </a:t>
            </a:r>
            <a:r>
              <a:rPr lang="en-US" dirty="0" err="1"/>
              <a:t>vets.gov</a:t>
            </a:r>
            <a:endParaRPr lang="en-US" dirty="0"/>
          </a:p>
          <a:p>
            <a:pPr marL="1085850" lvl="2" indent="-171450">
              <a:buFontTx/>
              <a:buChar char="-"/>
            </a:pPr>
            <a:r>
              <a:rPr lang="en-US" dirty="0"/>
              <a:t>React front end, and each custom form component was built individually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Even through reuse of components, teams were still left with the work of wiring them all together with validation and routing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691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can we fix this?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know that web-based forms created through user-centered design methods reduce the respondent burden while producing well-structured data to the agencies for ingestion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/>
              <a:t>Vets.gov</a:t>
            </a:r>
            <a:r>
              <a:rPr lang="en-US" dirty="0"/>
              <a:t> team found react-</a:t>
            </a:r>
            <a:r>
              <a:rPr lang="en-US" dirty="0" err="1"/>
              <a:t>json</a:t>
            </a:r>
            <a:r>
              <a:rPr lang="en-US" dirty="0"/>
              <a:t>-</a:t>
            </a:r>
            <a:r>
              <a:rPr lang="en-US" dirty="0" err="1"/>
              <a:t>schemaform</a:t>
            </a:r>
            <a:endParaRPr lang="en-US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Using this common framework, the VA went from 5 months to 5 days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Efficiency gains in dev can translate to better user experience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Shortening the dev cycle makes more time available for UX design and testing with users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US Forms System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Built on open source; remaining open source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09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parts…</a:t>
            </a:r>
          </a:p>
          <a:p>
            <a:pPr marL="171450" indent="-171450">
              <a:buFontTx/>
              <a:buChar char="-"/>
            </a:pPr>
            <a:r>
              <a:rPr lang="en-US" dirty="0"/>
              <a:t>react-</a:t>
            </a:r>
            <a:r>
              <a:rPr lang="en-US" dirty="0" err="1"/>
              <a:t>json</a:t>
            </a:r>
            <a:r>
              <a:rPr lang="en-US" dirty="0"/>
              <a:t>-</a:t>
            </a:r>
            <a:r>
              <a:rPr lang="en-US" dirty="0" err="1"/>
              <a:t>schemaform</a:t>
            </a:r>
            <a:r>
              <a:rPr lang="en-US" dirty="0"/>
              <a:t> from Mozilla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“Describe” a form vs. “Build” a form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JSON schema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Config file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Specify the field types and questions, the library renders the needed React component</a:t>
            </a:r>
          </a:p>
          <a:p>
            <a:pPr marL="171450" indent="-171450">
              <a:buFontTx/>
              <a:buChar char="-"/>
            </a:pPr>
            <a:r>
              <a:rPr lang="en-US" dirty="0"/>
              <a:t>USWDS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Consistent look and feel</a:t>
            </a:r>
          </a:p>
          <a:p>
            <a:pPr marL="171450" indent="-171450">
              <a:buFontTx/>
              <a:buChar char="-"/>
            </a:pPr>
            <a:r>
              <a:rPr lang="en-US" dirty="0"/>
              <a:t>JSON blob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Data stored in blob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Do what you want with the blob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174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Why the USWDS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Consistent look and feel out of the box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System has been tested and designed for usability and accessibility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…yes, you can add custom styling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But, why?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Value to consistent experience for interaction with government forms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27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Extracted from </a:t>
            </a:r>
            <a:r>
              <a:rPr lang="en-US" dirty="0" err="1"/>
              <a:t>vets.gov</a:t>
            </a:r>
            <a:r>
              <a:rPr lang="en-US" dirty="0"/>
              <a:t> 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Vets.gov</a:t>
            </a:r>
            <a:r>
              <a:rPr lang="en-US" dirty="0"/>
              <a:t> has ported 16 forms over to using the USFS library now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Time to test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Internal hackathon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888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Learnings from Hackathon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 better getting started experience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Tutorial content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More specific information about the pieces available in library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What’s Next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Architecture changes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Use all of the library, or just parts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Allow for substitution of various parts</a:t>
            </a:r>
          </a:p>
          <a:p>
            <a:pPr marL="1543050" lvl="3" indent="-171450">
              <a:buFontTx/>
              <a:buChar char="-"/>
            </a:pPr>
            <a:r>
              <a:rPr lang="en-US" dirty="0"/>
              <a:t>Example: Routing with React Router v4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Interested in using it for a project?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Reach out. Let’s talk.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022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get involved</a:t>
            </a:r>
          </a:p>
          <a:p>
            <a:pPr marL="171450" indent="-171450">
              <a:buFontTx/>
              <a:buChar char="-"/>
            </a:pPr>
            <a:r>
              <a:rPr lang="en-US" dirty="0"/>
              <a:t>GitHub: repo and wiki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Get the starter app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Comment on issues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Open new issues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Contributor calls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Bi-weekly (next Thursday)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Email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5E016-F83C-5047-AA32-871A218E28B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275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flip="none" rotWithShape="1">
          <a:gsLst>
            <a:gs pos="0">
              <a:srgbClr val="FF24BE">
                <a:lumMod val="71000"/>
              </a:srgbClr>
            </a:gs>
            <a:gs pos="50000">
              <a:srgbClr val="FD2EE3"/>
            </a:gs>
            <a:gs pos="66000">
              <a:srgbClr val="F13EDA"/>
            </a:gs>
            <a:gs pos="0">
              <a:srgbClr val="D811A5"/>
            </a:gs>
            <a:gs pos="100000">
              <a:srgbClr val="FF38C5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6F9426-D6B1-EE4E-85FE-D558E81AA2E4}"/>
              </a:ext>
            </a:extLst>
          </p:cNvPr>
          <p:cNvSpPr txBox="1"/>
          <p:nvPr userDrawn="1"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24BE">
                <a:lumMod val="71000"/>
              </a:srgbClr>
            </a:gs>
            <a:gs pos="50000">
              <a:srgbClr val="FD2EE3"/>
            </a:gs>
            <a:gs pos="66000">
              <a:srgbClr val="F13EDA"/>
            </a:gs>
            <a:gs pos="0">
              <a:srgbClr val="D811A5"/>
            </a:gs>
            <a:gs pos="100000">
              <a:srgbClr val="FF38C5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0035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8/1/18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1" i="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forms@lists.usds.gov" TargetMode="External"/><Relationship Id="rId5" Type="http://schemas.openxmlformats.org/officeDocument/2006/relationships/hyperlink" Target="mailto:forms-subscribe-request@listserv.gsa.gov" TargetMode="External"/><Relationship Id="rId4" Type="http://schemas.openxmlformats.org/officeDocument/2006/relationships/hyperlink" Target="http://usds.gov/form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A151-E7D6-5847-9214-B4B5535BC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891039"/>
            <a:ext cx="8825658" cy="3206714"/>
          </a:xfrm>
        </p:spPr>
        <p:txBody>
          <a:bodyPr/>
          <a:lstStyle/>
          <a:p>
            <a:r>
              <a:rPr lang="en-US" dirty="0"/>
              <a:t>Get In Formation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F45C2E-F7EA-4A44-9BEB-5EC547C66B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129540"/>
            <a:ext cx="8825658" cy="829632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0035A0"/>
                </a:solidFill>
              </a:rPr>
              <a:t>  </a:t>
            </a:r>
          </a:p>
        </p:txBody>
      </p:sp>
      <p:pic>
        <p:nvPicPr>
          <p:cNvPr id="4" name="Picture 3" descr="USDS-logo-circle.eps">
            <a:extLst>
              <a:ext uri="{FF2B5EF4-FFF2-40B4-BE49-F238E27FC236}">
                <a16:creationId xmlns:a16="http://schemas.microsoft.com/office/drawing/2014/main" id="{0FE36110-5368-4E4C-B84F-05FB147B092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89383" y="606835"/>
            <a:ext cx="1378484" cy="13784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A0C914-81C9-1B47-924C-E1A8D9567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55" y="4097753"/>
            <a:ext cx="4360642" cy="111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009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FF24BE">
                <a:lumMod val="71000"/>
              </a:srgbClr>
            </a:gs>
            <a:gs pos="50000">
              <a:srgbClr val="FD2EE3"/>
            </a:gs>
            <a:gs pos="66000">
              <a:srgbClr val="F13EDA"/>
            </a:gs>
            <a:gs pos="0">
              <a:srgbClr val="D811A5"/>
            </a:gs>
            <a:gs pos="100000">
              <a:srgbClr val="FF38C5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56EC26-9689-E544-99E5-C4945F7EB6BB}"/>
              </a:ext>
            </a:extLst>
          </p:cNvPr>
          <p:cNvSpPr txBox="1"/>
          <p:nvPr/>
        </p:nvSpPr>
        <p:spPr>
          <a:xfrm rot="20611865">
            <a:off x="2003152" y="2138962"/>
            <a:ext cx="38289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Chalkduster" panose="03050602040202020205" pitchFamily="66" charset="77"/>
              </a:rPr>
              <a:t>XO,</a:t>
            </a:r>
          </a:p>
          <a:p>
            <a:r>
              <a:rPr lang="en-US" sz="7200" dirty="0">
                <a:latin typeface="Chalkduster" panose="03050602040202020205" pitchFamily="66" charset="77"/>
              </a:rPr>
              <a:t>		</a:t>
            </a:r>
            <a:r>
              <a:rPr lang="en-US" sz="6000" dirty="0" err="1">
                <a:latin typeface="Chalkduster" panose="03050602040202020205" pitchFamily="66" charset="77"/>
              </a:rPr>
              <a:t>jMac</a:t>
            </a:r>
            <a:endParaRPr lang="en-US" sz="6000" dirty="0">
              <a:latin typeface="Chalkduster" panose="03050602040202020205" pitchFamily="66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742F48-D428-5942-94C5-1E2FAD583737}"/>
              </a:ext>
            </a:extLst>
          </p:cNvPr>
          <p:cNvSpPr txBox="1"/>
          <p:nvPr/>
        </p:nvSpPr>
        <p:spPr>
          <a:xfrm>
            <a:off x="8841350" y="5309284"/>
            <a:ext cx="2496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Ju-Lie McReynolds</a:t>
            </a:r>
          </a:p>
          <a:p>
            <a:pPr algn="r"/>
            <a:r>
              <a:rPr lang="en-US" dirty="0"/>
              <a:t>Twitter: </a:t>
            </a:r>
            <a:r>
              <a:rPr lang="en-US" b="1" dirty="0"/>
              <a:t>@</a:t>
            </a:r>
            <a:r>
              <a:rPr lang="en-US" b="1" dirty="0" err="1"/>
              <a:t>dex</a:t>
            </a:r>
            <a:endParaRPr lang="en-US" b="1" dirty="0"/>
          </a:p>
          <a:p>
            <a:pPr algn="r"/>
            <a:r>
              <a:rPr lang="en-US" dirty="0"/>
              <a:t>GitHub: </a:t>
            </a:r>
            <a:r>
              <a:rPr lang="en-US" b="1" dirty="0"/>
              <a:t>@</a:t>
            </a:r>
            <a:r>
              <a:rPr lang="en-US" b="1" dirty="0" err="1"/>
              <a:t>ju-liem</a:t>
            </a:r>
            <a:endParaRPr lang="en-US" b="1" dirty="0"/>
          </a:p>
          <a:p>
            <a:pPr algn="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685F9E-DE97-7845-B3B3-41CC4F409A9D}"/>
              </a:ext>
            </a:extLst>
          </p:cNvPr>
          <p:cNvSpPr txBox="1"/>
          <p:nvPr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6" name="Picture 5" descr="USDS-logo-circle.eps">
            <a:extLst>
              <a:ext uri="{FF2B5EF4-FFF2-40B4-BE49-F238E27FC236}">
                <a16:creationId xmlns:a16="http://schemas.microsoft.com/office/drawing/2014/main" id="{93ED96E1-8D8A-B648-8023-E4BE30F1FE6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89383" y="606835"/>
            <a:ext cx="1378484" cy="137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702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0F5EC2-6618-684E-AADB-E5B6DD68F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447114"/>
            <a:ext cx="12192000" cy="45155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E98FB9-B5FB-5047-B925-0274735EC527}"/>
              </a:ext>
            </a:extLst>
          </p:cNvPr>
          <p:cNvSpPr txBox="1"/>
          <p:nvPr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624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FAE07-4949-1B4F-A0FC-D94E7C741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woke up in the kitchen saying "How the hell did this </a:t>
            </a:r>
            <a:r>
              <a:rPr lang="en-US" dirty="0" err="1"/>
              <a:t>sh</a:t>
            </a:r>
            <a:r>
              <a:rPr lang="en-US" dirty="0"/>
              <a:t>*t happen?”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A79BCCC-E5BD-264B-8148-EFADEABF60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27290" y="1853248"/>
            <a:ext cx="7001334" cy="3912510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1C57615-83D0-1643-8A34-A3C432299B5F}"/>
              </a:ext>
            </a:extLst>
          </p:cNvPr>
          <p:cNvSpPr txBox="1"/>
          <p:nvPr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292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725AA-539C-7F4A-A10F-50B98261F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Lemme</a:t>
            </a:r>
            <a:r>
              <a:rPr lang="en-US" dirty="0"/>
              <a:t> upgrade you…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1EBC3F-2DB6-F44A-AEFC-8F453C6C53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99930" y="1853248"/>
            <a:ext cx="7193875" cy="371203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0D46BD-CBDD-E649-9E71-DE05F6C4497B}"/>
              </a:ext>
            </a:extLst>
          </p:cNvPr>
          <p:cNvSpPr txBox="1"/>
          <p:nvPr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393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5BB78-5EF9-674E-9380-8B7A994EB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how they made me...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A1A171-DAD2-F943-AFD3-1D31161BDA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92729" y="1853248"/>
            <a:ext cx="7069868" cy="395912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823A57-F708-BE45-93F1-F7577D0DEF57}"/>
              </a:ext>
            </a:extLst>
          </p:cNvPr>
          <p:cNvSpPr txBox="1"/>
          <p:nvPr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351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E1C75-56D2-3B43-A7EF-E7825052F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Pretty hurts…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054931-4247-0243-BC8E-875FD581C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45475" y="1853248"/>
            <a:ext cx="5850315" cy="406271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D8A6BB-6FB4-324E-8A5C-991FFE094363}"/>
              </a:ext>
            </a:extLst>
          </p:cNvPr>
          <p:cNvSpPr txBox="1"/>
          <p:nvPr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107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D5476-A5DD-D848-A1D4-DC29D804D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may be young, but I'm ready…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1C92A5-3673-7D41-BC1E-C2B6853E9CC7}"/>
              </a:ext>
            </a:extLst>
          </p:cNvPr>
          <p:cNvSpPr txBox="1"/>
          <p:nvPr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F1870D2-9902-B946-96B3-A8F1C515F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33251" y="1853248"/>
            <a:ext cx="6861510" cy="3864850"/>
          </a:xfrm>
        </p:spPr>
      </p:pic>
    </p:spTree>
    <p:extLst>
      <p:ext uri="{BB962C8B-B14F-4D97-AF65-F5344CB8AC3E}">
        <p14:creationId xmlns:p14="http://schemas.microsoft.com/office/powerpoint/2010/main" val="895842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2FE1D-25DB-544D-B3FB-7769A10C4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Makin' sure the DJ know what I want him to play…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A63EB7B-462F-4A49-92D5-017A81E83F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40655" y="1853248"/>
            <a:ext cx="7057137" cy="395199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574D64-BC56-CA41-8237-13421AB878D4}"/>
              </a:ext>
            </a:extLst>
          </p:cNvPr>
          <p:cNvSpPr txBox="1"/>
          <p:nvPr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766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821E-36AA-3844-8468-30AF39216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put your hands up…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878CB1-5546-B84D-BCF6-3FDC27417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8086" y="1853248"/>
            <a:ext cx="4833642" cy="4040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F87257-AA83-2B4F-843D-26EA1503FC2E}"/>
              </a:ext>
            </a:extLst>
          </p:cNvPr>
          <p:cNvSpPr txBox="1"/>
          <p:nvPr/>
        </p:nvSpPr>
        <p:spPr>
          <a:xfrm>
            <a:off x="6123703" y="1853248"/>
            <a:ext cx="5375187" cy="404092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sz="2000" b="1" dirty="0">
                <a:solidFill>
                  <a:srgbClr val="0035A0"/>
                </a:solidFill>
              </a:rPr>
              <a:t>GitHub wiki and repo:</a:t>
            </a:r>
            <a:br>
              <a:rPr lang="en-US" sz="2000" b="1" dirty="0"/>
            </a:br>
            <a:r>
              <a:rPr lang="en-US" sz="2000" b="1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http://usds.gov/forms</a:t>
            </a:r>
            <a:endParaRPr lang="en-US" sz="2000" b="1" dirty="0"/>
          </a:p>
          <a:p>
            <a:endParaRPr lang="en-US" sz="2000" b="1" dirty="0"/>
          </a:p>
          <a:p>
            <a:r>
              <a:rPr lang="en-US" sz="2000" b="1" dirty="0" err="1">
                <a:solidFill>
                  <a:srgbClr val="0035A0"/>
                </a:solidFill>
              </a:rPr>
              <a:t>ListServ</a:t>
            </a:r>
            <a:r>
              <a:rPr lang="en-US" sz="2000" b="1" dirty="0">
                <a:solidFill>
                  <a:srgbClr val="0035A0"/>
                </a:solidFill>
              </a:rPr>
              <a:t>:</a:t>
            </a:r>
          </a:p>
          <a:p>
            <a:r>
              <a:rPr lang="en-US" sz="20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forms-subscribe-request@listserv.gsa.gov</a:t>
            </a:r>
            <a:endParaRPr lang="en-US" sz="2000" b="1" dirty="0"/>
          </a:p>
          <a:p>
            <a:endParaRPr lang="en-US" sz="2000" b="1" dirty="0"/>
          </a:p>
          <a:p>
            <a:r>
              <a:rPr lang="en-US" sz="2000" b="1" dirty="0">
                <a:solidFill>
                  <a:srgbClr val="0035A0"/>
                </a:solidFill>
              </a:rPr>
              <a:t>Email:</a:t>
            </a:r>
          </a:p>
          <a:p>
            <a:r>
              <a:rPr lang="en-US" sz="2000" b="1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forms@lists.usds.gov</a:t>
            </a:r>
            <a:endParaRPr 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AFBAA5-A2D6-C54C-9847-4FD15C9E5FCA}"/>
              </a:ext>
            </a:extLst>
          </p:cNvPr>
          <p:cNvSpPr txBox="1"/>
          <p:nvPr/>
        </p:nvSpPr>
        <p:spPr>
          <a:xfrm>
            <a:off x="10251583" y="0"/>
            <a:ext cx="1030309" cy="1200329"/>
          </a:xfrm>
          <a:prstGeom prst="rect">
            <a:avLst/>
          </a:prstGeom>
          <a:solidFill>
            <a:srgbClr val="0035A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4119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3102</TotalTime>
  <Words>558</Words>
  <Application>Microsoft Macintosh PowerPoint</Application>
  <PresentationFormat>Widescreen</PresentationFormat>
  <Paragraphs>131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Chalkduster</vt:lpstr>
      <vt:lpstr>Wingdings 3</vt:lpstr>
      <vt:lpstr>Ion</vt:lpstr>
      <vt:lpstr>Get In Formation</vt:lpstr>
      <vt:lpstr>PowerPoint Presentation</vt:lpstr>
      <vt:lpstr>We woke up in the kitchen saying "How the hell did this sh*t happen?”</vt:lpstr>
      <vt:lpstr>Lemme upgrade you…</vt:lpstr>
      <vt:lpstr>This is how they made me...</vt:lpstr>
      <vt:lpstr>Pretty hurts…</vt:lpstr>
      <vt:lpstr>I may be young, but I'm ready…</vt:lpstr>
      <vt:lpstr>Makin' sure the DJ know what I want him to play…</vt:lpstr>
      <vt:lpstr>Now put your hands up…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McReynolds, Ju-Lie EOP/OMB</dc:creator>
  <cp:keywords/>
  <dc:description/>
  <cp:lastModifiedBy>McReynolds, Ju-Lie EOP/OMB</cp:lastModifiedBy>
  <cp:revision>47</cp:revision>
  <cp:lastPrinted>2018-08-02T19:45:50Z</cp:lastPrinted>
  <dcterms:created xsi:type="dcterms:W3CDTF">2018-07-30T17:46:32Z</dcterms:created>
  <dcterms:modified xsi:type="dcterms:W3CDTF">2018-08-02T19:52:42Z</dcterms:modified>
  <cp:category/>
</cp:coreProperties>
</file>